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naheim"/>
      <p:regular r:id="rId33"/>
      <p:bold r:id="rId34"/>
    </p:embeddedFont>
    <p:embeddedFont>
      <p:font typeface="Cairo"/>
      <p:regular r:id="rId35"/>
      <p:bold r:id="rId36"/>
    </p:embeddedFont>
    <p:embeddedFont>
      <p:font typeface="Space Grotesk Medium"/>
      <p:regular r:id="rId37"/>
      <p:bold r:id="rId38"/>
    </p:embeddedFont>
    <p:embeddedFont>
      <p:font typeface="PT Sans"/>
      <p:regular r:id="rId39"/>
      <p:bold r:id="rId40"/>
      <p:italic r:id="rId41"/>
      <p:boldItalic r:id="rId42"/>
    </p:embeddedFont>
    <p:embeddedFont>
      <p:font typeface="Space Grotesk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81E9F1-FFD2-47F7-B151-632B70372E71}">
  <a:tblStyle styleId="{9381E9F1-FFD2-47F7-B151-632B70372E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-bold.fntdata"/><Relationship Id="rId20" Type="http://schemas.openxmlformats.org/officeDocument/2006/relationships/slide" Target="slides/slide15.xml"/><Relationship Id="rId42" Type="http://schemas.openxmlformats.org/officeDocument/2006/relationships/font" Target="fonts/PTSans-boldItalic.fntdata"/><Relationship Id="rId41" Type="http://schemas.openxmlformats.org/officeDocument/2006/relationships/font" Target="fonts/PTSans-italic.fntdata"/><Relationship Id="rId22" Type="http://schemas.openxmlformats.org/officeDocument/2006/relationships/slide" Target="slides/slide17.xml"/><Relationship Id="rId44" Type="http://schemas.openxmlformats.org/officeDocument/2006/relationships/font" Target="fonts/SpaceGrotesk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naheim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Cairo-regular.fntdata"/><Relationship Id="rId12" Type="http://schemas.openxmlformats.org/officeDocument/2006/relationships/slide" Target="slides/slide7.xml"/><Relationship Id="rId34" Type="http://schemas.openxmlformats.org/officeDocument/2006/relationships/font" Target="fonts/Anaheim-bold.fntdata"/><Relationship Id="rId15" Type="http://schemas.openxmlformats.org/officeDocument/2006/relationships/slide" Target="slides/slide10.xml"/><Relationship Id="rId37" Type="http://schemas.openxmlformats.org/officeDocument/2006/relationships/font" Target="fonts/SpaceGroteskMedium-regular.fntdata"/><Relationship Id="rId14" Type="http://schemas.openxmlformats.org/officeDocument/2006/relationships/slide" Target="slides/slide9.xml"/><Relationship Id="rId36" Type="http://schemas.openxmlformats.org/officeDocument/2006/relationships/font" Target="fonts/Cairo-bold.fntdata"/><Relationship Id="rId17" Type="http://schemas.openxmlformats.org/officeDocument/2006/relationships/slide" Target="slides/slide12.xml"/><Relationship Id="rId39" Type="http://schemas.openxmlformats.org/officeDocument/2006/relationships/font" Target="fonts/PTSans-regular.fntdata"/><Relationship Id="rId16" Type="http://schemas.openxmlformats.org/officeDocument/2006/relationships/slide" Target="slides/slide11.xml"/><Relationship Id="rId38" Type="http://schemas.openxmlformats.org/officeDocument/2006/relationships/font" Target="fonts/SpaceGrotesk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9c96ec67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9c96ec67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9c96ec67e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9c96ec67e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9ca0f2c9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9ca0f2c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9c96ec67e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9c96ec67e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d4ee6713f_0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9d4ee6713f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9d4ee6713f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9d4ee6713f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9ca0f2c93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9ca0f2c93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9d4ee6713f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9d4ee6713f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b0ffe2d3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b0ffe2d3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9b0ffe2d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9b0ffe2d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9b0ffe2d3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9b0ffe2d3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9c96ec67e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9c96ec67e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hasCustomPrompt="1" type="title"/>
          </p:nvPr>
        </p:nvSpPr>
        <p:spPr>
          <a:xfrm>
            <a:off x="4076350" y="2296400"/>
            <a:ext cx="3843300" cy="1085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4076350" y="3426700"/>
            <a:ext cx="38433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hasCustomPrompt="1"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hasCustomPrompt="1"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idx="1" type="subTitle"/>
          </p:nvPr>
        </p:nvSpPr>
        <p:spPr>
          <a:xfrm>
            <a:off x="720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13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4" name="Google Shape;104;p13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05" name="Google Shape;105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08" name="Google Shape;108;p13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1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12" name="Google Shape;112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" name="Google Shape;114;p1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15" name="Google Shape;115;p1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20" name="Google Shape;12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23" name="Google Shape;123;p1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5"/>
          <p:cNvSpPr txBox="1"/>
          <p:nvPr>
            <p:ph type="title"/>
          </p:nvPr>
        </p:nvSpPr>
        <p:spPr>
          <a:xfrm>
            <a:off x="3889175" y="1000050"/>
            <a:ext cx="32055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3889175" y="2131950"/>
            <a:ext cx="4185300" cy="20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29" name="Google Shape;129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" name="Google Shape;131;p16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32" name="Google Shape;132;p1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16"/>
          <p:cNvSpPr txBox="1"/>
          <p:nvPr>
            <p:ph type="title"/>
          </p:nvPr>
        </p:nvSpPr>
        <p:spPr>
          <a:xfrm>
            <a:off x="713225" y="707075"/>
            <a:ext cx="2345400" cy="9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713225" y="1606775"/>
            <a:ext cx="2345400" cy="11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6"/>
          <p:cNvSpPr/>
          <p:nvPr>
            <p:ph idx="2" type="pic"/>
          </p:nvPr>
        </p:nvSpPr>
        <p:spPr>
          <a:xfrm>
            <a:off x="5588500" y="539500"/>
            <a:ext cx="2801100" cy="406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7" name="Google Shape;137;p16"/>
          <p:cNvSpPr/>
          <p:nvPr>
            <p:ph idx="3" type="pic"/>
          </p:nvPr>
        </p:nvSpPr>
        <p:spPr>
          <a:xfrm>
            <a:off x="3171450" y="539500"/>
            <a:ext cx="2304300" cy="22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8" name="Google Shape;138;p16"/>
          <p:cNvSpPr/>
          <p:nvPr>
            <p:ph idx="4" type="pic"/>
          </p:nvPr>
        </p:nvSpPr>
        <p:spPr>
          <a:xfrm>
            <a:off x="317145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39" name="Google Shape;139;p16"/>
          <p:cNvSpPr/>
          <p:nvPr>
            <p:ph idx="5" type="pic"/>
          </p:nvPr>
        </p:nvSpPr>
        <p:spPr>
          <a:xfrm>
            <a:off x="754400" y="2953775"/>
            <a:ext cx="2304300" cy="1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7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42" name="Google Shape;142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7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45" name="Google Shape;145;p1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7"/>
          <p:cNvSpPr txBox="1"/>
          <p:nvPr>
            <p:ph idx="1" type="subTitle"/>
          </p:nvPr>
        </p:nvSpPr>
        <p:spPr>
          <a:xfrm>
            <a:off x="719975" y="1164450"/>
            <a:ext cx="3748800" cy="11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8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51" name="Google Shape;151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18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54" name="Google Shape;154;p1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719975" y="1393800"/>
            <a:ext cx="5015400" cy="22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60" name="Google Shape;160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p19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63" name="Google Shape;163;p1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865525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3433873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6002228" y="2741725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subTitle"/>
          </p:nvPr>
        </p:nvSpPr>
        <p:spPr>
          <a:xfrm>
            <a:off x="865525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3433878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6" type="subTitle"/>
          </p:nvPr>
        </p:nvSpPr>
        <p:spPr>
          <a:xfrm>
            <a:off x="6002231" y="2046500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174" name="Google Shape;17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0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177" name="Google Shape;177;p2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" type="subTitle"/>
          </p:nvPr>
        </p:nvSpPr>
        <p:spPr>
          <a:xfrm>
            <a:off x="1225674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1" name="Google Shape;181;p20"/>
          <p:cNvSpPr txBox="1"/>
          <p:nvPr>
            <p:ph idx="2" type="subTitle"/>
          </p:nvPr>
        </p:nvSpPr>
        <p:spPr>
          <a:xfrm>
            <a:off x="5052125" y="1659425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3" type="subTitle"/>
          </p:nvPr>
        </p:nvSpPr>
        <p:spPr>
          <a:xfrm>
            <a:off x="1225674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4" type="subTitle"/>
          </p:nvPr>
        </p:nvSpPr>
        <p:spPr>
          <a:xfrm>
            <a:off x="5052125" y="3320000"/>
            <a:ext cx="32187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5" type="subTitle"/>
          </p:nvPr>
        </p:nvSpPr>
        <p:spPr>
          <a:xfrm>
            <a:off x="1225675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5" name="Google Shape;185;p20"/>
          <p:cNvSpPr txBox="1"/>
          <p:nvPr>
            <p:ph idx="6" type="subTitle"/>
          </p:nvPr>
        </p:nvSpPr>
        <p:spPr>
          <a:xfrm>
            <a:off x="1225675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7" type="subTitle"/>
          </p:nvPr>
        </p:nvSpPr>
        <p:spPr>
          <a:xfrm>
            <a:off x="5052099" y="13316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7" name="Google Shape;187;p20"/>
          <p:cNvSpPr txBox="1"/>
          <p:nvPr>
            <p:ph idx="8" type="subTitle"/>
          </p:nvPr>
        </p:nvSpPr>
        <p:spPr>
          <a:xfrm>
            <a:off x="5052099" y="2992275"/>
            <a:ext cx="3218700" cy="41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1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90" name="Google Shape;190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1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193" name="Google Shape;193;p21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" type="subTitle"/>
          </p:nvPr>
        </p:nvSpPr>
        <p:spPr>
          <a:xfrm>
            <a:off x="11620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2" type="subTitle"/>
          </p:nvPr>
        </p:nvSpPr>
        <p:spPr>
          <a:xfrm>
            <a:off x="3782975" y="1656925"/>
            <a:ext cx="1972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8" name="Google Shape;198;p21"/>
          <p:cNvSpPr txBox="1"/>
          <p:nvPr>
            <p:ph idx="3" type="subTitle"/>
          </p:nvPr>
        </p:nvSpPr>
        <p:spPr>
          <a:xfrm>
            <a:off x="11620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9" name="Google Shape;199;p21"/>
          <p:cNvSpPr txBox="1"/>
          <p:nvPr>
            <p:ph idx="4" type="subTitle"/>
          </p:nvPr>
        </p:nvSpPr>
        <p:spPr>
          <a:xfrm>
            <a:off x="378297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1"/>
          <p:cNvSpPr txBox="1"/>
          <p:nvPr>
            <p:ph idx="5" type="subTitle"/>
          </p:nvPr>
        </p:nvSpPr>
        <p:spPr>
          <a:xfrm>
            <a:off x="6403925" y="1656927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1"/>
          <p:cNvSpPr txBox="1"/>
          <p:nvPr>
            <p:ph idx="6" type="subTitle"/>
          </p:nvPr>
        </p:nvSpPr>
        <p:spPr>
          <a:xfrm>
            <a:off x="6403925" y="3387221"/>
            <a:ext cx="1975200" cy="11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7" type="subTitle"/>
          </p:nvPr>
        </p:nvSpPr>
        <p:spPr>
          <a:xfrm>
            <a:off x="1162025" y="1359241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3" name="Google Shape;203;p21"/>
          <p:cNvSpPr txBox="1"/>
          <p:nvPr>
            <p:ph idx="8" type="subTitle"/>
          </p:nvPr>
        </p:nvSpPr>
        <p:spPr>
          <a:xfrm>
            <a:off x="3782975" y="1359241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4" name="Google Shape;204;p21"/>
          <p:cNvSpPr txBox="1"/>
          <p:nvPr>
            <p:ph idx="9" type="subTitle"/>
          </p:nvPr>
        </p:nvSpPr>
        <p:spPr>
          <a:xfrm>
            <a:off x="6403925" y="1359241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5" name="Google Shape;205;p21"/>
          <p:cNvSpPr txBox="1"/>
          <p:nvPr>
            <p:ph idx="13" type="subTitle"/>
          </p:nvPr>
        </p:nvSpPr>
        <p:spPr>
          <a:xfrm>
            <a:off x="1162025" y="3086317"/>
            <a:ext cx="1975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14" type="subTitle"/>
          </p:nvPr>
        </p:nvSpPr>
        <p:spPr>
          <a:xfrm>
            <a:off x="3782975" y="3086317"/>
            <a:ext cx="1972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idx="15" type="subTitle"/>
          </p:nvPr>
        </p:nvSpPr>
        <p:spPr>
          <a:xfrm>
            <a:off x="6403925" y="3086317"/>
            <a:ext cx="19728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hasCustomPrompt="1"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hasCustomPrompt="1"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hasCustomPrompt="1"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713225" y="747263"/>
            <a:ext cx="3281700" cy="9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713225" y="1584449"/>
            <a:ext cx="3281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219" name="Google Shape;21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13225" y="3410538"/>
            <a:ext cx="32787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endParaRPr b="1" sz="1000" u="sng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4911639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808050" y="2679824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808050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11639" y="2244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" name="Google Shape;31;p5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" name="Google Shape;34;p5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35" name="Google Shape;35;p5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" name="Google Shape;39;p6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" name="Google Shape;42;p6"/>
          <p:cNvGrpSpPr/>
          <p:nvPr/>
        </p:nvGrpSpPr>
        <p:grpSpPr>
          <a:xfrm flipH="1" rot="-10539848">
            <a:off x="6108563" y="4049075"/>
            <a:ext cx="4573901" cy="3479217"/>
            <a:chOff x="1522650" y="1117750"/>
            <a:chExt cx="4574075" cy="3479350"/>
          </a:xfrm>
        </p:grpSpPr>
        <p:sp>
          <p:nvSpPr>
            <p:cNvPr id="43" name="Google Shape;43;p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11975" y="829350"/>
            <a:ext cx="3993300" cy="9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811975" y="1878550"/>
            <a:ext cx="39933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48" name="Google Shape;48;p7"/>
          <p:cNvSpPr/>
          <p:nvPr>
            <p:ph idx="2" type="pic"/>
          </p:nvPr>
        </p:nvSpPr>
        <p:spPr>
          <a:xfrm>
            <a:off x="5088475" y="770400"/>
            <a:ext cx="3081600" cy="3602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49" name="Google Shape;49;p7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50" name="Google Shape;50;p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" name="Google Shape;52;p7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53" name="Google Shape;53;p7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10800000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/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/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flipH="1" rot="-10539848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rect b="b" l="l" r="r" t="t"/>
                <a:pathLst>
                  <a:path extrusionOk="0" h="128684" w="151633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rect b="b" l="l" r="r" t="t"/>
                <a:pathLst>
                  <a:path extrusionOk="0" h="42334" w="96695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b="1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26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44" name="Google Shape;244;p2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type="ctrTitle"/>
          </p:nvPr>
        </p:nvSpPr>
        <p:spPr>
          <a:xfrm>
            <a:off x="350950" y="2283200"/>
            <a:ext cx="6407100" cy="15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Employee Attrition Analysis for Frito Lay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Income</a:t>
            </a:r>
            <a:endParaRPr/>
          </a:p>
        </p:txBody>
      </p:sp>
      <p:sp>
        <p:nvSpPr>
          <p:cNvPr id="351" name="Google Shape;351;p35"/>
          <p:cNvSpPr txBox="1"/>
          <p:nvPr>
            <p:ph idx="3" type="subTitle"/>
          </p:nvPr>
        </p:nvSpPr>
        <p:spPr>
          <a:xfrm>
            <a:off x="5440500" y="1334775"/>
            <a:ext cx="27474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Lower-paid employees are more likely to leave — competitive pay and growth paths can improve retention.</a:t>
            </a:r>
            <a:endParaRPr sz="1800"/>
          </a:p>
        </p:txBody>
      </p:sp>
      <p:pic>
        <p:nvPicPr>
          <p:cNvPr id="352" name="Google Shape;352;p35" title="inco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075" y="1170125"/>
            <a:ext cx="4123926" cy="303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359" name="Google Shape;359;p36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360" name="Google Shape;360;p36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61" name="Google Shape;361;p36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6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Development Process</a:t>
            </a:r>
            <a:endParaRPr/>
          </a:p>
        </p:txBody>
      </p:sp>
      <p:sp>
        <p:nvSpPr>
          <p:cNvPr id="368" name="Google Shape;368;p37"/>
          <p:cNvSpPr/>
          <p:nvPr/>
        </p:nvSpPr>
        <p:spPr>
          <a:xfrm>
            <a:off x="2164963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0C5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37"/>
          <p:cNvGrpSpPr/>
          <p:nvPr/>
        </p:nvGrpSpPr>
        <p:grpSpPr>
          <a:xfrm>
            <a:off x="571536" y="1957150"/>
            <a:ext cx="1755000" cy="1897977"/>
            <a:chOff x="571536" y="1957150"/>
            <a:chExt cx="1755000" cy="1897977"/>
          </a:xfrm>
        </p:grpSpPr>
        <p:sp>
          <p:nvSpPr>
            <p:cNvPr id="370" name="Google Shape;370;p37"/>
            <p:cNvSpPr/>
            <p:nvPr/>
          </p:nvSpPr>
          <p:spPr>
            <a:xfrm>
              <a:off x="11518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 txBox="1"/>
            <p:nvPr/>
          </p:nvSpPr>
          <p:spPr>
            <a:xfrm>
              <a:off x="1234375" y="2022825"/>
              <a:ext cx="429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2" name="Google Shape;372;p37"/>
            <p:cNvSpPr txBox="1"/>
            <p:nvPr/>
          </p:nvSpPr>
          <p:spPr>
            <a:xfrm>
              <a:off x="5944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571536" y="3117727"/>
              <a:ext cx="17550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Cleaning dataset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37"/>
          <p:cNvGrpSpPr/>
          <p:nvPr/>
        </p:nvGrpSpPr>
        <p:grpSpPr>
          <a:xfrm>
            <a:off x="2699423" y="1957150"/>
            <a:ext cx="1709103" cy="1897977"/>
            <a:chOff x="2699423" y="1957150"/>
            <a:chExt cx="1709103" cy="1897977"/>
          </a:xfrm>
        </p:grpSpPr>
        <p:sp>
          <p:nvSpPr>
            <p:cNvPr id="375" name="Google Shape;375;p37"/>
            <p:cNvSpPr/>
            <p:nvPr/>
          </p:nvSpPr>
          <p:spPr>
            <a:xfrm>
              <a:off x="3256823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0C57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7"/>
            <p:cNvSpPr txBox="1"/>
            <p:nvPr/>
          </p:nvSpPr>
          <p:spPr>
            <a:xfrm>
              <a:off x="2699425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Model Training</a:t>
              </a:r>
              <a:endParaRPr b="1" sz="10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7" name="Google Shape;377;p37"/>
            <p:cNvSpPr txBox="1"/>
            <p:nvPr/>
          </p:nvSpPr>
          <p:spPr>
            <a:xfrm>
              <a:off x="2699423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K-Nearest Neighbor vs. Naive Bayes</a:t>
              </a:r>
              <a:endParaRPr sz="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8" name="Google Shape;378;p37"/>
            <p:cNvSpPr txBox="1"/>
            <p:nvPr/>
          </p:nvSpPr>
          <p:spPr>
            <a:xfrm>
              <a:off x="3329823" y="2022824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8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9" name="Google Shape;379;p37"/>
          <p:cNvGrpSpPr/>
          <p:nvPr/>
        </p:nvGrpSpPr>
        <p:grpSpPr>
          <a:xfrm>
            <a:off x="4781408" y="1957150"/>
            <a:ext cx="1709106" cy="1897975"/>
            <a:chOff x="4781408" y="1957150"/>
            <a:chExt cx="1709106" cy="1897975"/>
          </a:xfrm>
        </p:grpSpPr>
        <p:sp>
          <p:nvSpPr>
            <p:cNvPr id="380" name="Google Shape;380;p37"/>
            <p:cNvSpPr/>
            <p:nvPr/>
          </p:nvSpPr>
          <p:spPr>
            <a:xfrm>
              <a:off x="5338808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381" name="Google Shape;381;p37"/>
            <p:cNvSpPr txBox="1"/>
            <p:nvPr/>
          </p:nvSpPr>
          <p:spPr>
            <a:xfrm>
              <a:off x="4781413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Evaluation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2" name="Google Shape;382;p37"/>
            <p:cNvSpPr txBox="1"/>
            <p:nvPr/>
          </p:nvSpPr>
          <p:spPr>
            <a:xfrm>
              <a:off x="4781408" y="3117725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Several metrics for analysis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37"/>
            <p:cNvSpPr txBox="1"/>
            <p:nvPr/>
          </p:nvSpPr>
          <p:spPr>
            <a:xfrm>
              <a:off x="5417558" y="20059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4" name="Google Shape;384;p37"/>
          <p:cNvGrpSpPr/>
          <p:nvPr/>
        </p:nvGrpSpPr>
        <p:grpSpPr>
          <a:xfrm>
            <a:off x="6863386" y="1957150"/>
            <a:ext cx="1709102" cy="1897977"/>
            <a:chOff x="6863386" y="1957150"/>
            <a:chExt cx="1709102" cy="1897977"/>
          </a:xfrm>
        </p:grpSpPr>
        <p:sp>
          <p:nvSpPr>
            <p:cNvPr id="385" name="Google Shape;385;p37"/>
            <p:cNvSpPr/>
            <p:nvPr/>
          </p:nvSpPr>
          <p:spPr>
            <a:xfrm>
              <a:off x="7420786" y="1957150"/>
              <a:ext cx="594300" cy="594300"/>
            </a:xfrm>
            <a:prstGeom prst="ellipse">
              <a:avLst/>
            </a:prstGeom>
            <a:noFill/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7"/>
            <p:cNvSpPr txBox="1"/>
            <p:nvPr/>
          </p:nvSpPr>
          <p:spPr>
            <a:xfrm>
              <a:off x="6863388" y="2660925"/>
              <a:ext cx="1709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Best Model Selection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" name="Google Shape;387;p37"/>
            <p:cNvSpPr txBox="1"/>
            <p:nvPr/>
          </p:nvSpPr>
          <p:spPr>
            <a:xfrm>
              <a:off x="6863386" y="3117727"/>
              <a:ext cx="17091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NB based on performance summary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7"/>
            <p:cNvSpPr txBox="1"/>
            <p:nvPr/>
          </p:nvSpPr>
          <p:spPr>
            <a:xfrm>
              <a:off x="7499536" y="2005949"/>
              <a:ext cx="4368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9" name="Google Shape;389;p37"/>
          <p:cNvSpPr/>
          <p:nvPr/>
        </p:nvSpPr>
        <p:spPr>
          <a:xfrm>
            <a:off x="4337175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6419150" y="2248113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Summary</a:t>
            </a:r>
            <a:endParaRPr/>
          </a:p>
        </p:txBody>
      </p:sp>
      <p:graphicFrame>
        <p:nvGraphicFramePr>
          <p:cNvPr id="396" name="Google Shape;396;p38"/>
          <p:cNvGraphicFramePr/>
          <p:nvPr/>
        </p:nvGraphicFramePr>
        <p:xfrm>
          <a:off x="2013363" y="11049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{9381E9F1-FFD2-47F7-B151-632B70372E71}</a:tableStyleId>
              </a:tblPr>
              <a:tblGrid>
                <a:gridCol w="1705750"/>
                <a:gridCol w="1705750"/>
                <a:gridCol w="1705750"/>
              </a:tblGrid>
              <a:tr h="42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Metric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KNN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Naive Bayes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Accuracy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63.8%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74.7%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Sensitivity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70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.97%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64.52%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Specificity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62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.24%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76.92%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3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Precision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28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.95%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37.74%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F1 Score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41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47.8%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Balanced Accuracy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66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.66%</a:t>
                      </a:r>
                      <a:endParaRPr/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70.72%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43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Kappa Statistic</a:t>
                      </a:r>
                      <a:endParaRPr b="1"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0.2117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0.3243</a:t>
                      </a:r>
                      <a:endParaRPr sz="1200">
                        <a:solidFill>
                          <a:schemeClr val="dk1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T="0" marB="0" marR="0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9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403" name="Google Shape;403;p39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04" name="Google Shape;404;p39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05" name="Google Shape;405;p39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40"/>
          <p:cNvGrpSpPr/>
          <p:nvPr/>
        </p:nvGrpSpPr>
        <p:grpSpPr>
          <a:xfrm flipH="1" rot="4659980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12" name="Google Shape;412;p4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40"/>
          <p:cNvSpPr txBox="1"/>
          <p:nvPr>
            <p:ph idx="1" type="subTitle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Specificity</a:t>
            </a:r>
            <a:endParaRPr/>
          </a:p>
        </p:txBody>
      </p:sp>
      <p:sp>
        <p:nvSpPr>
          <p:cNvPr id="415" name="Google Shape;415;p40"/>
          <p:cNvSpPr txBox="1"/>
          <p:nvPr>
            <p:ph type="title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77%</a:t>
            </a:r>
            <a:endParaRPr/>
          </a:p>
        </p:txBody>
      </p:sp>
      <p:sp>
        <p:nvSpPr>
          <p:cNvPr id="416" name="Google Shape;416;p40"/>
          <p:cNvSpPr txBox="1"/>
          <p:nvPr>
            <p:ph idx="2" type="title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65%</a:t>
            </a:r>
            <a:endParaRPr/>
          </a:p>
        </p:txBody>
      </p:sp>
      <p:sp>
        <p:nvSpPr>
          <p:cNvPr id="417" name="Google Shape;417;p40"/>
          <p:cNvSpPr txBox="1"/>
          <p:nvPr>
            <p:ph idx="3" type="subTitle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</a:t>
            </a:r>
            <a:endParaRPr/>
          </a:p>
        </p:txBody>
      </p:sp>
      <p:sp>
        <p:nvSpPr>
          <p:cNvPr id="418" name="Google Shape;418;p40"/>
          <p:cNvSpPr txBox="1"/>
          <p:nvPr>
            <p:ph idx="4" type="title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19" name="Google Shape;419;p40"/>
          <p:cNvSpPr txBox="1"/>
          <p:nvPr>
            <p:ph idx="5" type="subTitle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Balanced Accuracy</a:t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</a:t>
            </a:r>
            <a:endParaRPr/>
          </a:p>
        </p:txBody>
      </p:sp>
      <p:graphicFrame>
        <p:nvGraphicFramePr>
          <p:cNvPr id="426" name="Google Shape;426;p41"/>
          <p:cNvGraphicFramePr/>
          <p:nvPr/>
        </p:nvGraphicFramePr>
        <p:xfrm>
          <a:off x="2274775" y="1737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{9381E9F1-FFD2-47F7-B151-632B70372E71}</a:tableStyleId>
              </a:tblPr>
              <a:tblGrid>
                <a:gridCol w="1531475"/>
                <a:gridCol w="1531475"/>
                <a:gridCol w="1531475"/>
              </a:tblGrid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Metric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Predicted No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Predicted 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Actual No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110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11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9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Actual yes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33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Space Grotesk Medium"/>
                          <a:ea typeface="Space Grotesk Medium"/>
                          <a:cs typeface="Space Grotesk Medium"/>
                          <a:sym typeface="Space Grotesk Medium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Space Grotesk Medium"/>
                        <a:ea typeface="Space Grotesk Medium"/>
                        <a:cs typeface="Space Grotesk Medium"/>
                        <a:sym typeface="Space Grotesk Medium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427" name="Google Shape;427;p41"/>
          <p:cNvSpPr txBox="1"/>
          <p:nvPr/>
        </p:nvSpPr>
        <p:spPr>
          <a:xfrm>
            <a:off x="3806250" y="3878250"/>
            <a:ext cx="303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‘Positive’ Class = Yes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  <p:sp>
        <p:nvSpPr>
          <p:cNvPr id="434" name="Google Shape;434;p4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35" name="Google Shape;435;p4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436" name="Google Shape;436;p4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443" name="Google Shape;443;p43"/>
          <p:cNvSpPr txBox="1"/>
          <p:nvPr/>
        </p:nvSpPr>
        <p:spPr>
          <a:xfrm>
            <a:off x="919925" y="1240250"/>
            <a:ext cx="6871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7 in 10 true leavers detected → enables early HR intervention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Reduced turnover risk: proactive outreach before resignation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Actionable insight: overtime &amp; low job satisfaction = strongest predictors</a:t>
            </a:r>
            <a:endParaRPr sz="1500">
              <a:latin typeface="Cairo"/>
              <a:ea typeface="Cairo"/>
              <a:cs typeface="Cairo"/>
              <a:sym typeface="Cairo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</a:pPr>
            <a:r>
              <a:rPr lang="en" sz="1500">
                <a:latin typeface="Cairo"/>
                <a:ea typeface="Cairo"/>
                <a:cs typeface="Cairo"/>
                <a:sym typeface="Cairo"/>
              </a:rPr>
              <a:t>Strategic benefit: data-driven retention and workforce planning</a:t>
            </a:r>
            <a:endParaRPr sz="1500"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"/>
          <p:cNvSpPr txBox="1"/>
          <p:nvPr>
            <p:ph type="title"/>
          </p:nvPr>
        </p:nvSpPr>
        <p:spPr>
          <a:xfrm>
            <a:off x="720000" y="9255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you!</a:t>
            </a:r>
            <a:endParaRPr sz="5500"/>
          </a:p>
        </p:txBody>
      </p:sp>
      <p:pic>
        <p:nvPicPr>
          <p:cNvPr id="449" name="Google Shape;44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368" y="3081342"/>
            <a:ext cx="3471821" cy="150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12" y="3081342"/>
            <a:ext cx="3480197" cy="1506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7368" y="1258450"/>
            <a:ext cx="3471821" cy="1734078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4"/>
          <p:cNvSpPr txBox="1"/>
          <p:nvPr/>
        </p:nvSpPr>
        <p:spPr>
          <a:xfrm>
            <a:off x="889700" y="1920363"/>
            <a:ext cx="413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Presentation: 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https://youtu.be/FpO10GJcLcA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Git:</a:t>
            </a:r>
            <a:r>
              <a:rPr lang="en"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https://github.com/nashitakhandaker/CaseStudy1.git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253" name="Google Shape;253;p27"/>
          <p:cNvSpPr txBox="1"/>
          <p:nvPr>
            <p:ph idx="2" type="title"/>
          </p:nvPr>
        </p:nvSpPr>
        <p:spPr>
          <a:xfrm>
            <a:off x="720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4" name="Google Shape;254;p27"/>
          <p:cNvSpPr txBox="1"/>
          <p:nvPr>
            <p:ph idx="3" type="title"/>
          </p:nvPr>
        </p:nvSpPr>
        <p:spPr>
          <a:xfrm>
            <a:off x="720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5" name="Google Shape;255;p27"/>
          <p:cNvSpPr txBox="1"/>
          <p:nvPr>
            <p:ph idx="4" type="title"/>
          </p:nvPr>
        </p:nvSpPr>
        <p:spPr>
          <a:xfrm>
            <a:off x="3306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6" name="Google Shape;256;p27"/>
          <p:cNvSpPr txBox="1"/>
          <p:nvPr>
            <p:ph idx="5" type="title"/>
          </p:nvPr>
        </p:nvSpPr>
        <p:spPr>
          <a:xfrm>
            <a:off x="3306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7" name="Google Shape;257;p27"/>
          <p:cNvSpPr txBox="1"/>
          <p:nvPr>
            <p:ph idx="6" type="title"/>
          </p:nvPr>
        </p:nvSpPr>
        <p:spPr>
          <a:xfrm>
            <a:off x="5892000" y="1480883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8" name="Google Shape;258;p27"/>
          <p:cNvSpPr txBox="1"/>
          <p:nvPr>
            <p:ph idx="7" type="title"/>
          </p:nvPr>
        </p:nvSpPr>
        <p:spPr>
          <a:xfrm>
            <a:off x="5892000" y="29904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59" name="Google Shape;259;p27"/>
          <p:cNvSpPr txBox="1"/>
          <p:nvPr>
            <p:ph idx="1" type="subTitle"/>
          </p:nvPr>
        </p:nvSpPr>
        <p:spPr>
          <a:xfrm>
            <a:off x="720000" y="2026450"/>
            <a:ext cx="21222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60" name="Google Shape;260;p27"/>
          <p:cNvSpPr txBox="1"/>
          <p:nvPr>
            <p:ph idx="8" type="subTitle"/>
          </p:nvPr>
        </p:nvSpPr>
        <p:spPr>
          <a:xfrm>
            <a:off x="3306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261" name="Google Shape;261;p27"/>
          <p:cNvSpPr txBox="1"/>
          <p:nvPr>
            <p:ph idx="9" type="subTitle"/>
          </p:nvPr>
        </p:nvSpPr>
        <p:spPr>
          <a:xfrm>
            <a:off x="5892000" y="2026450"/>
            <a:ext cx="2532000" cy="5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262" name="Google Shape;262;p27"/>
          <p:cNvSpPr txBox="1"/>
          <p:nvPr>
            <p:ph idx="13" type="subTitle"/>
          </p:nvPr>
        </p:nvSpPr>
        <p:spPr>
          <a:xfrm>
            <a:off x="720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263" name="Google Shape;263;p27"/>
          <p:cNvSpPr txBox="1"/>
          <p:nvPr>
            <p:ph idx="14" type="subTitle"/>
          </p:nvPr>
        </p:nvSpPr>
        <p:spPr>
          <a:xfrm>
            <a:off x="3306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Model</a:t>
            </a:r>
            <a:endParaRPr/>
          </a:p>
        </p:txBody>
      </p:sp>
      <p:sp>
        <p:nvSpPr>
          <p:cNvPr id="264" name="Google Shape;264;p27"/>
          <p:cNvSpPr txBox="1"/>
          <p:nvPr>
            <p:ph idx="15" type="subTitle"/>
          </p:nvPr>
        </p:nvSpPr>
        <p:spPr>
          <a:xfrm>
            <a:off x="5892000" y="3544900"/>
            <a:ext cx="2532000" cy="4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Impact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Executive Summary</a:t>
            </a:r>
            <a:endParaRPr/>
          </a:p>
        </p:txBody>
      </p:sp>
      <p:sp>
        <p:nvSpPr>
          <p:cNvPr id="271" name="Google Shape;271;p28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73" name="Google Shape;273;p28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4" type="subTitle"/>
          </p:nvPr>
        </p:nvSpPr>
        <p:spPr>
          <a:xfrm>
            <a:off x="4945589" y="10602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</a:t>
            </a:r>
            <a:endParaRPr/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81" name="Google Shape;281;p29"/>
          <p:cNvSpPr txBox="1"/>
          <p:nvPr>
            <p:ph idx="2" type="subTitle"/>
          </p:nvPr>
        </p:nvSpPr>
        <p:spPr>
          <a:xfrm>
            <a:off x="5063675" y="1432887"/>
            <a:ext cx="2424300" cy="15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Employee attrition is costly — replacing a single employee can cost 50–400% of their annual salary. Frito Lay seeks to understand what drives turnover and how to proactively retain valuable talent.</a:t>
            </a:r>
            <a:endParaRPr/>
          </a:p>
        </p:txBody>
      </p:sp>
      <p:sp>
        <p:nvSpPr>
          <p:cNvPr id="282" name="Google Shape;282;p29"/>
          <p:cNvSpPr txBox="1"/>
          <p:nvPr>
            <p:ph idx="3" type="subTitle"/>
          </p:nvPr>
        </p:nvSpPr>
        <p:spPr>
          <a:xfrm>
            <a:off x="4945600" y="2890617"/>
            <a:ext cx="2424300" cy="44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</a:t>
            </a:r>
            <a:endParaRPr/>
          </a:p>
        </p:txBody>
      </p:sp>
      <p:grpSp>
        <p:nvGrpSpPr>
          <p:cNvPr id="283" name="Google Shape;283;p29"/>
          <p:cNvGrpSpPr/>
          <p:nvPr/>
        </p:nvGrpSpPr>
        <p:grpSpPr>
          <a:xfrm>
            <a:off x="3114304" y="4472486"/>
            <a:ext cx="2976857" cy="671017"/>
            <a:chOff x="2658741" y="4097347"/>
            <a:chExt cx="1304609" cy="294074"/>
          </a:xfrm>
        </p:grpSpPr>
        <p:grpSp>
          <p:nvGrpSpPr>
            <p:cNvPr id="284" name="Google Shape;284;p29"/>
            <p:cNvGrpSpPr/>
            <p:nvPr/>
          </p:nvGrpSpPr>
          <p:grpSpPr>
            <a:xfrm>
              <a:off x="2658741" y="4097347"/>
              <a:ext cx="118572" cy="294074"/>
              <a:chOff x="3343310" y="4475555"/>
              <a:chExt cx="127717" cy="316753"/>
            </a:xfrm>
          </p:grpSpPr>
          <p:sp>
            <p:nvSpPr>
              <p:cNvPr id="285" name="Google Shape;285;p2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7" name="Google Shape;287;p29"/>
            <p:cNvGrpSpPr/>
            <p:nvPr/>
          </p:nvGrpSpPr>
          <p:grpSpPr>
            <a:xfrm>
              <a:off x="3815519" y="4098388"/>
              <a:ext cx="147831" cy="291991"/>
              <a:chOff x="3527539" y="4476677"/>
              <a:chExt cx="159232" cy="314510"/>
            </a:xfrm>
          </p:grpSpPr>
          <p:sp>
            <p:nvSpPr>
              <p:cNvPr id="288" name="Google Shape;288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29"/>
            <p:cNvGrpSpPr/>
            <p:nvPr/>
          </p:nvGrpSpPr>
          <p:grpSpPr>
            <a:xfrm>
              <a:off x="3511696" y="4098388"/>
              <a:ext cx="147831" cy="291991"/>
              <a:chOff x="3527539" y="4476677"/>
              <a:chExt cx="159232" cy="314510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29"/>
            <p:cNvGrpSpPr/>
            <p:nvPr/>
          </p:nvGrpSpPr>
          <p:grpSpPr>
            <a:xfrm>
              <a:off x="3207874" y="4098388"/>
              <a:ext cx="147831" cy="291991"/>
              <a:chOff x="3527539" y="4476677"/>
              <a:chExt cx="159232" cy="314510"/>
            </a:xfrm>
          </p:grpSpPr>
          <p:sp>
            <p:nvSpPr>
              <p:cNvPr id="294" name="Google Shape;294;p29"/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rect b="b" l="l" r="r" t="t"/>
                <a:pathLst>
                  <a:path extrusionOk="0" h="155402" w="97241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rect b="b" l="l" r="r" t="t"/>
                <a:pathLst>
                  <a:path extrusionOk="0" h="31610" w="31642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6" name="Google Shape;296;p29"/>
            <p:cNvGrpSpPr/>
            <p:nvPr/>
          </p:nvGrpSpPr>
          <p:grpSpPr>
            <a:xfrm>
              <a:off x="2933305" y="4097347"/>
              <a:ext cx="118572" cy="294074"/>
              <a:chOff x="3343310" y="4475555"/>
              <a:chExt cx="127717" cy="316753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rect b="b" l="l" r="r" t="t"/>
                <a:pathLst>
                  <a:path extrusionOk="0" h="156544" w="77995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rect b="b" l="l" r="r" t="t"/>
                <a:pathLst>
                  <a:path extrusionOk="0" h="31838" w="31871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anchorCtr="0" anchor="ctr" bIns="208625" lIns="208625" spcFirstLastPara="1" rIns="208625" wrap="square" tIns="2086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9" name="Google Shape;299;p29"/>
          <p:cNvSpPr txBox="1"/>
          <p:nvPr/>
        </p:nvSpPr>
        <p:spPr>
          <a:xfrm>
            <a:off x="5063675" y="3254313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iro"/>
                <a:ea typeface="Cairo"/>
                <a:cs typeface="Cairo"/>
                <a:sym typeface="Cairo"/>
              </a:rPr>
              <a:t>Develop a predictive model to identify employees at high risk of leaving, supported by data-driven insights on the most influential factors.</a:t>
            </a:r>
            <a:endParaRPr sz="1200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300" name="Google Shape;300;p29" title="attri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75" y="1289100"/>
            <a:ext cx="3771657" cy="277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0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</a:t>
            </a:r>
            <a:endParaRPr/>
          </a:p>
        </p:txBody>
      </p:sp>
      <p:sp>
        <p:nvSpPr>
          <p:cNvPr id="307" name="Google Shape;307;p30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08" name="Google Shape;308;p30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09" name="Google Shape;309;p30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Patterns</a:t>
            </a:r>
            <a:endParaRPr/>
          </a:p>
        </p:txBody>
      </p:sp>
      <p:sp>
        <p:nvSpPr>
          <p:cNvPr id="316" name="Google Shape;316;p31"/>
          <p:cNvSpPr txBox="1"/>
          <p:nvPr>
            <p:ph idx="4" type="subTitle"/>
          </p:nvPr>
        </p:nvSpPr>
        <p:spPr>
          <a:xfrm>
            <a:off x="908950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317" name="Google Shape;317;p31"/>
          <p:cNvSpPr txBox="1"/>
          <p:nvPr>
            <p:ph idx="5" type="subTitle"/>
          </p:nvPr>
        </p:nvSpPr>
        <p:spPr>
          <a:xfrm>
            <a:off x="3477303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318" name="Google Shape;318;p31"/>
          <p:cNvSpPr txBox="1"/>
          <p:nvPr>
            <p:ph idx="1" type="subTitle"/>
          </p:nvPr>
        </p:nvSpPr>
        <p:spPr>
          <a:xfrm>
            <a:off x="908950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Explore which employee characteristics correlate most with attrition before building predictive models.</a:t>
            </a:r>
            <a:endParaRPr sz="1100"/>
          </a:p>
        </p:txBody>
      </p:sp>
      <p:sp>
        <p:nvSpPr>
          <p:cNvPr id="319" name="Google Shape;319;p31"/>
          <p:cNvSpPr txBox="1"/>
          <p:nvPr>
            <p:ph idx="2" type="subTitle"/>
          </p:nvPr>
        </p:nvSpPr>
        <p:spPr>
          <a:xfrm>
            <a:off x="3356548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Tested multiple variables.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Compared against Attrition using visual patterns.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Selected features that showed clear separation or business relevance.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0" name="Google Shape;320;p31"/>
          <p:cNvSpPr txBox="1"/>
          <p:nvPr>
            <p:ph idx="3" type="subTitle"/>
          </p:nvPr>
        </p:nvSpPr>
        <p:spPr>
          <a:xfrm>
            <a:off x="5958453" y="2151350"/>
            <a:ext cx="2189400" cy="18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Some fields showed strong relationships with attrition.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</a:pPr>
            <a:r>
              <a:rPr lang="en" sz="1100">
                <a:solidFill>
                  <a:srgbClr val="000000"/>
                </a:solidFill>
              </a:rPr>
              <a:t>These became focus variables for modeling.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p31"/>
          <p:cNvSpPr txBox="1"/>
          <p:nvPr>
            <p:ph idx="6" type="subTitle"/>
          </p:nvPr>
        </p:nvSpPr>
        <p:spPr>
          <a:xfrm>
            <a:off x="6045656" y="1456125"/>
            <a:ext cx="21894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Observations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328" name="Google Shape;328;p32"/>
          <p:cNvSpPr txBox="1"/>
          <p:nvPr>
            <p:ph idx="2" type="title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29" name="Google Shape;329;p32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330" name="Google Shape;330;p32"/>
            <p:cNvSpPr/>
            <p:nvPr/>
          </p:nvSpPr>
          <p:spPr>
            <a:xfrm>
              <a:off x="2305900" y="1117750"/>
              <a:ext cx="3790825" cy="3217100"/>
            </a:xfrm>
            <a:custGeom>
              <a:rect b="b" l="l" r="r" t="t"/>
              <a:pathLst>
                <a:path extrusionOk="0" h="128684" w="151633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1522650" y="3538750"/>
              <a:ext cx="2417375" cy="1058350"/>
            </a:xfrm>
            <a:custGeom>
              <a:rect b="b" l="l" r="r" t="t"/>
              <a:pathLst>
                <a:path extrusionOk="0" h="42334" w="96695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Overtime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3"/>
          <p:cNvSpPr txBox="1"/>
          <p:nvPr>
            <p:ph idx="3" type="subTitle"/>
          </p:nvPr>
        </p:nvSpPr>
        <p:spPr>
          <a:xfrm>
            <a:off x="5534450" y="1405750"/>
            <a:ext cx="2747400" cy="19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Workload and burnout; need balanced scheduling and workload management programs.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38" name="Google Shape;338;p33" title="overtim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00" y="1170125"/>
            <a:ext cx="4334874" cy="31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Satisfaction</a:t>
            </a:r>
            <a:endParaRPr/>
          </a:p>
        </p:txBody>
      </p:sp>
      <p:sp>
        <p:nvSpPr>
          <p:cNvPr id="344" name="Google Shape;344;p34"/>
          <p:cNvSpPr txBox="1"/>
          <p:nvPr>
            <p:ph idx="3" type="subTitle"/>
          </p:nvPr>
        </p:nvSpPr>
        <p:spPr>
          <a:xfrm>
            <a:off x="5169825" y="1436375"/>
            <a:ext cx="3548400" cy="19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Lower satisfaction → higher turnover. Focus on recognition and development to retain talent.</a:t>
            </a:r>
            <a:endParaRPr sz="1800"/>
          </a:p>
        </p:txBody>
      </p:sp>
      <p:pic>
        <p:nvPicPr>
          <p:cNvPr id="345" name="Google Shape;345;p34" title="jobsati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225" y="1175525"/>
            <a:ext cx="4375477" cy="32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